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76" r:id="rId4"/>
    <p:sldId id="275" r:id="rId5"/>
    <p:sldId id="284" r:id="rId6"/>
    <p:sldId id="277" r:id="rId7"/>
    <p:sldId id="285" r:id="rId8"/>
    <p:sldId id="286" r:id="rId9"/>
    <p:sldId id="287" r:id="rId10"/>
    <p:sldId id="289" r:id="rId11"/>
    <p:sldId id="279" r:id="rId12"/>
    <p:sldId id="280" r:id="rId13"/>
    <p:sldId id="281" r:id="rId14"/>
    <p:sldId id="288" r:id="rId15"/>
    <p:sldId id="282" r:id="rId16"/>
    <p:sldId id="28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490E"/>
    <a:srgbClr val="20320C"/>
    <a:srgbClr val="A4B01E"/>
    <a:srgbClr val="FBF6E2"/>
    <a:srgbClr val="9AA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F4188EA7-C1DB-4117-8AC5-6C085DA9EE1B}">
      <dgm:prSet phldrT="[טקסט]" custT="1"/>
      <dgm:spPr/>
      <dgm:t>
        <a:bodyPr/>
        <a:lstStyle/>
        <a:p>
          <a:pPr rtl="1"/>
          <a:r>
            <a:rPr lang="en-US" sz="2000" dirty="0">
              <a:solidFill>
                <a:srgbClr val="3F490E"/>
              </a:solidFill>
              <a:latin typeface="Amasis MT Pro Black" panose="02040A04050005020304" pitchFamily="18" charset="0"/>
            </a:rPr>
            <a:t>EDA</a:t>
          </a:r>
          <a:endParaRPr lang="he-IL" sz="2000" dirty="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252D659D-5BDB-4275-BF39-35254E5EA0E6}" type="parTrans" cxnId="{EFCC9C72-957A-411B-B64E-3D90F9C8E85B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1ACAF735-4009-4D37-94B8-065A064FD966}" type="sibTrans" cxnId="{EFCC9C72-957A-411B-B64E-3D90F9C8E85B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Feature</a:t>
          </a: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 </a:t>
          </a: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Engineering</a:t>
          </a:r>
          <a:endParaRPr lang="he-IL" sz="1600" kern="1200" dirty="0">
            <a:solidFill>
              <a:srgbClr val="3F490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200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800" dirty="0">
              <a:solidFill>
                <a:srgbClr val="3F490E"/>
              </a:solidFill>
              <a:latin typeface="Amasis MT Pro Black" panose="02040A04050005020304" pitchFamily="18" charset="0"/>
            </a:rPr>
            <a:t>Data Cleaning</a:t>
          </a:r>
          <a:endParaRPr lang="he-IL" sz="1800" dirty="0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6EB25814-E676-4061-AA0E-14CF034DC233}">
      <dgm:prSet/>
      <dgm:spPr/>
      <dgm:t>
        <a:bodyPr/>
        <a:lstStyle/>
        <a:p>
          <a:pPr rtl="1"/>
          <a:r>
            <a:rPr lang="en-US" b="1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Encoding</a:t>
          </a:r>
          <a:endParaRPr lang="en-US" b="1" dirty="0">
            <a:solidFill>
              <a:srgbClr val="3F490E"/>
            </a:solidFill>
            <a:latin typeface="Amasis MT Pro Black" panose="02040A04050005020304" pitchFamily="18" charset="0"/>
            <a:cs typeface="David" panose="020E0502060401010101" pitchFamily="34" charset="-79"/>
          </a:endParaRPr>
        </a:p>
      </dgm:t>
    </dgm:pt>
    <dgm:pt modelId="{8D45CF2D-46BC-43A2-AB23-7351D8CB5733}" type="parTrans" cxnId="{47CF64F1-29A6-45B3-AA32-2BBC092C7451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0620B289-5A6C-49B8-9247-215707639485}" type="sibTrans" cxnId="{47CF64F1-29A6-45B3-AA32-2BBC092C7451}">
      <dgm:prSet/>
      <dgm:spPr/>
      <dgm:t>
        <a:bodyPr/>
        <a:lstStyle/>
        <a:p>
          <a:pPr rtl="1"/>
          <a:endParaRPr lang="he-IL">
            <a:solidFill>
              <a:srgbClr val="3F490E"/>
            </a:solidFill>
            <a:latin typeface="Amasis MT Pro Black" panose="02040A04050005020304" pitchFamily="18" charset="0"/>
          </a:endParaRPr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F0DAE923-192D-42E7-8FF6-13B92FEC13D8}" type="pres">
      <dgm:prSet presAssocID="{F4188EA7-C1DB-4117-8AC5-6C085DA9EE1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78A4E8-0EAE-45E5-A5F3-350C03391B4A}" type="pres">
      <dgm:prSet presAssocID="{1ACAF735-4009-4D37-94B8-065A064FD966}" presName="parTxOnlySpace" presStyleCnt="0"/>
      <dgm:spPr/>
    </dgm:pt>
    <dgm:pt modelId="{B523E97D-F3DA-4778-9AEA-CE5AFB673D67}" type="pres">
      <dgm:prSet presAssocID="{522580FC-B4A1-4124-9B92-CF141B0F1A1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2" presStyleCnt="4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  <dgm:pt modelId="{05B10FD0-1CD8-4BE0-A592-759B0BD4B9C3}" type="pres">
      <dgm:prSet presAssocID="{1A99670E-2070-4CC4-A797-ABCA37C52BED}" presName="parTxOnlySpace" presStyleCnt="0"/>
      <dgm:spPr/>
    </dgm:pt>
    <dgm:pt modelId="{832C7F4B-3970-44BE-88AE-A3A982BDD924}" type="pres">
      <dgm:prSet presAssocID="{6EB25814-E676-4061-AA0E-14CF034DC2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1" destOrd="0" parTransId="{4347798C-10F7-4DC3-9A51-B5A15AA2B278}" sibTransId="{7DBE85E9-DB5F-4BC3-9817-7B467F9FBADD}"/>
    <dgm:cxn modelId="{9C7BA25F-DBA7-493B-99A5-BCCF2761993E}" type="presOf" srcId="{F4188EA7-C1DB-4117-8AC5-6C085DA9EE1B}" destId="{F0DAE923-192D-42E7-8FF6-13B92FEC13D8}" srcOrd="0" destOrd="0" presId="urn:microsoft.com/office/officeart/2005/8/layout/chevron1"/>
    <dgm:cxn modelId="{EFCC9C72-957A-411B-B64E-3D90F9C8E85B}" srcId="{0002C242-5042-4B22-8410-C1474AD9A8F3}" destId="{F4188EA7-C1DB-4117-8AC5-6C085DA9EE1B}" srcOrd="0" destOrd="0" parTransId="{252D659D-5BDB-4275-BF39-35254E5EA0E6}" sibTransId="{1ACAF735-4009-4D37-94B8-065A064FD966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33F7DB7-00D3-459F-A22A-1ED01A0249CB}" type="presOf" srcId="{6EB25814-E676-4061-AA0E-14CF034DC233}" destId="{832C7F4B-3970-44BE-88AE-A3A982BDD924}" srcOrd="0" destOrd="0" presId="urn:microsoft.com/office/officeart/2005/8/layout/chevron1"/>
    <dgm:cxn modelId="{9C5C64E7-7DE1-47B1-98FE-AD6EE4558084}" srcId="{0002C242-5042-4B22-8410-C1474AD9A8F3}" destId="{B8EE691C-1CD8-4D7D-837E-3031D65273CE}" srcOrd="2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47CF64F1-29A6-45B3-AA32-2BBC092C7451}" srcId="{0002C242-5042-4B22-8410-C1474AD9A8F3}" destId="{6EB25814-E676-4061-AA0E-14CF034DC233}" srcOrd="3" destOrd="0" parTransId="{8D45CF2D-46BC-43A2-AB23-7351D8CB5733}" sibTransId="{0620B289-5A6C-49B8-9247-215707639485}"/>
    <dgm:cxn modelId="{275388F3-7704-4B8D-932B-227F81FEAD12}" type="presParOf" srcId="{B7C12149-84B9-473A-9FA2-224255270B8D}" destId="{F0DAE923-192D-42E7-8FF6-13B92FEC13D8}" srcOrd="0" destOrd="0" presId="urn:microsoft.com/office/officeart/2005/8/layout/chevron1"/>
    <dgm:cxn modelId="{87740251-0CC5-4354-A8B3-DBC07856AC63}" type="presParOf" srcId="{B7C12149-84B9-473A-9FA2-224255270B8D}" destId="{F278A4E8-0EAE-45E5-A5F3-350C03391B4A}" srcOrd="1" destOrd="0" presId="urn:microsoft.com/office/officeart/2005/8/layout/chevron1"/>
    <dgm:cxn modelId="{8C5CC05D-31D6-4B23-A4B7-0DFEFFF398F8}" type="presParOf" srcId="{B7C12149-84B9-473A-9FA2-224255270B8D}" destId="{B523E97D-F3DA-4778-9AEA-CE5AFB673D67}" srcOrd="2" destOrd="0" presId="urn:microsoft.com/office/officeart/2005/8/layout/chevron1"/>
    <dgm:cxn modelId="{374C7B32-8774-4B14-BDDF-9877AB37AD97}" type="presParOf" srcId="{B7C12149-84B9-473A-9FA2-224255270B8D}" destId="{05368D9C-7C67-4E07-8DD6-5361A2F9E9E6}" srcOrd="3" destOrd="0" presId="urn:microsoft.com/office/officeart/2005/8/layout/chevron1"/>
    <dgm:cxn modelId="{CBC7D140-2DA2-43E9-934B-B8C826D1ABE5}" type="presParOf" srcId="{B7C12149-84B9-473A-9FA2-224255270B8D}" destId="{C76E854A-8280-48E7-8CBD-6B1CE3A28E80}" srcOrd="4" destOrd="0" presId="urn:microsoft.com/office/officeart/2005/8/layout/chevron1"/>
    <dgm:cxn modelId="{C2D982A6-0740-4CEF-8C00-77A042302868}" type="presParOf" srcId="{B7C12149-84B9-473A-9FA2-224255270B8D}" destId="{05B10FD0-1CD8-4BE0-A592-759B0BD4B9C3}" srcOrd="5" destOrd="0" presId="urn:microsoft.com/office/officeart/2005/8/layout/chevron1"/>
    <dgm:cxn modelId="{81DE7C59-EA3F-4839-A7BD-BFA2FBFB0B95}" type="presParOf" srcId="{B7C12149-84B9-473A-9FA2-224255270B8D}" destId="{832C7F4B-3970-44BE-88AE-A3A982BDD924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F4188EA7-C1DB-4117-8AC5-6C085DA9EE1B}">
      <dgm:prSet phldrT="[טקסט]"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Train/Test Split</a:t>
          </a:r>
          <a:endParaRPr lang="he-IL" sz="1600" dirty="0">
            <a:latin typeface="Amasis MT Pro Black" panose="02040A04050005020304" pitchFamily="18" charset="0"/>
          </a:endParaRPr>
        </a:p>
      </dgm:t>
    </dgm:pt>
    <dgm:pt modelId="{252D659D-5BDB-4275-BF39-35254E5EA0E6}" type="parTrans" cxnId="{EFCC9C72-957A-411B-B64E-3D90F9C8E85B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1ACAF735-4009-4D37-94B8-065A064FD966}" type="sibTrans" cxnId="{EFCC9C72-957A-411B-B64E-3D90F9C8E85B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Random Forest Pipeline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1600"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Baseline Models</a:t>
          </a:r>
          <a:endParaRPr lang="he-IL" sz="1600" dirty="0"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 sz="1600"/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 sz="1600"/>
        </a:p>
      </dgm:t>
    </dgm:pt>
    <dgm:pt modelId="{6EB25814-E676-4061-AA0E-14CF034DC233}">
      <dgm:prSet custT="1"/>
      <dgm:spPr/>
      <dgm:t>
        <a:bodyPr/>
        <a:lstStyle/>
        <a:p>
          <a:pPr rtl="1"/>
          <a:r>
            <a:rPr lang="en-US" sz="16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Hyperparameter Tuning</a:t>
          </a:r>
        </a:p>
      </dgm:t>
    </dgm:pt>
    <dgm:pt modelId="{8D45CF2D-46BC-43A2-AB23-7351D8CB5733}" type="parTrans" cxnId="{47CF64F1-29A6-45B3-AA32-2BBC092C7451}">
      <dgm:prSet/>
      <dgm:spPr/>
      <dgm:t>
        <a:bodyPr/>
        <a:lstStyle/>
        <a:p>
          <a:pPr rtl="1"/>
          <a:endParaRPr lang="he-IL" sz="1600"/>
        </a:p>
      </dgm:t>
    </dgm:pt>
    <dgm:pt modelId="{0620B289-5A6C-49B8-9247-215707639485}" type="sibTrans" cxnId="{47CF64F1-29A6-45B3-AA32-2BBC092C7451}">
      <dgm:prSet/>
      <dgm:spPr/>
      <dgm:t>
        <a:bodyPr/>
        <a:lstStyle/>
        <a:p>
          <a:pPr rtl="1"/>
          <a:endParaRPr lang="he-IL" sz="1600"/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F0DAE923-192D-42E7-8FF6-13B92FEC13D8}" type="pres">
      <dgm:prSet presAssocID="{F4188EA7-C1DB-4117-8AC5-6C085DA9EE1B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278A4E8-0EAE-45E5-A5F3-350C03391B4A}" type="pres">
      <dgm:prSet presAssocID="{1ACAF735-4009-4D37-94B8-065A064FD966}" presName="parTxOnlySpace" presStyleCnt="0"/>
      <dgm:spPr/>
    </dgm:pt>
    <dgm:pt modelId="{B523E97D-F3DA-4778-9AEA-CE5AFB673D67}" type="pres">
      <dgm:prSet presAssocID="{522580FC-B4A1-4124-9B92-CF141B0F1A1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2" presStyleCnt="4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  <dgm:pt modelId="{05B10FD0-1CD8-4BE0-A592-759B0BD4B9C3}" type="pres">
      <dgm:prSet presAssocID="{1A99670E-2070-4CC4-A797-ABCA37C52BED}" presName="parTxOnlySpace" presStyleCnt="0"/>
      <dgm:spPr/>
    </dgm:pt>
    <dgm:pt modelId="{832C7F4B-3970-44BE-88AE-A3A982BDD924}" type="pres">
      <dgm:prSet presAssocID="{6EB25814-E676-4061-AA0E-14CF034DC233}" presName="parTxOnly" presStyleLbl="node1" presStyleIdx="3" presStyleCnt="4" custScaleX="121260">
        <dgm:presLayoutVars>
          <dgm:chMax val="0"/>
          <dgm:chPref val="0"/>
          <dgm:bulletEnabled val="1"/>
        </dgm:presLayoutVars>
      </dgm:prSet>
      <dgm:spPr/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1" destOrd="0" parTransId="{4347798C-10F7-4DC3-9A51-B5A15AA2B278}" sibTransId="{7DBE85E9-DB5F-4BC3-9817-7B467F9FBADD}"/>
    <dgm:cxn modelId="{9C7BA25F-DBA7-493B-99A5-BCCF2761993E}" type="presOf" srcId="{F4188EA7-C1DB-4117-8AC5-6C085DA9EE1B}" destId="{F0DAE923-192D-42E7-8FF6-13B92FEC13D8}" srcOrd="0" destOrd="0" presId="urn:microsoft.com/office/officeart/2005/8/layout/chevron1"/>
    <dgm:cxn modelId="{EFCC9C72-957A-411B-B64E-3D90F9C8E85B}" srcId="{0002C242-5042-4B22-8410-C1474AD9A8F3}" destId="{F4188EA7-C1DB-4117-8AC5-6C085DA9EE1B}" srcOrd="0" destOrd="0" parTransId="{252D659D-5BDB-4275-BF39-35254E5EA0E6}" sibTransId="{1ACAF735-4009-4D37-94B8-065A064FD966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33F7DB7-00D3-459F-A22A-1ED01A0249CB}" type="presOf" srcId="{6EB25814-E676-4061-AA0E-14CF034DC233}" destId="{832C7F4B-3970-44BE-88AE-A3A982BDD924}" srcOrd="0" destOrd="0" presId="urn:microsoft.com/office/officeart/2005/8/layout/chevron1"/>
    <dgm:cxn modelId="{9C5C64E7-7DE1-47B1-98FE-AD6EE4558084}" srcId="{0002C242-5042-4B22-8410-C1474AD9A8F3}" destId="{B8EE691C-1CD8-4D7D-837E-3031D65273CE}" srcOrd="2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47CF64F1-29A6-45B3-AA32-2BBC092C7451}" srcId="{0002C242-5042-4B22-8410-C1474AD9A8F3}" destId="{6EB25814-E676-4061-AA0E-14CF034DC233}" srcOrd="3" destOrd="0" parTransId="{8D45CF2D-46BC-43A2-AB23-7351D8CB5733}" sibTransId="{0620B289-5A6C-49B8-9247-215707639485}"/>
    <dgm:cxn modelId="{275388F3-7704-4B8D-932B-227F81FEAD12}" type="presParOf" srcId="{B7C12149-84B9-473A-9FA2-224255270B8D}" destId="{F0DAE923-192D-42E7-8FF6-13B92FEC13D8}" srcOrd="0" destOrd="0" presId="urn:microsoft.com/office/officeart/2005/8/layout/chevron1"/>
    <dgm:cxn modelId="{87740251-0CC5-4354-A8B3-DBC07856AC63}" type="presParOf" srcId="{B7C12149-84B9-473A-9FA2-224255270B8D}" destId="{F278A4E8-0EAE-45E5-A5F3-350C03391B4A}" srcOrd="1" destOrd="0" presId="urn:microsoft.com/office/officeart/2005/8/layout/chevron1"/>
    <dgm:cxn modelId="{8C5CC05D-31D6-4B23-A4B7-0DFEFFF398F8}" type="presParOf" srcId="{B7C12149-84B9-473A-9FA2-224255270B8D}" destId="{B523E97D-F3DA-4778-9AEA-CE5AFB673D67}" srcOrd="2" destOrd="0" presId="urn:microsoft.com/office/officeart/2005/8/layout/chevron1"/>
    <dgm:cxn modelId="{374C7B32-8774-4B14-BDDF-9877AB37AD97}" type="presParOf" srcId="{B7C12149-84B9-473A-9FA2-224255270B8D}" destId="{05368D9C-7C67-4E07-8DD6-5361A2F9E9E6}" srcOrd="3" destOrd="0" presId="urn:microsoft.com/office/officeart/2005/8/layout/chevron1"/>
    <dgm:cxn modelId="{CBC7D140-2DA2-43E9-934B-B8C826D1ABE5}" type="presParOf" srcId="{B7C12149-84B9-473A-9FA2-224255270B8D}" destId="{C76E854A-8280-48E7-8CBD-6B1CE3A28E80}" srcOrd="4" destOrd="0" presId="urn:microsoft.com/office/officeart/2005/8/layout/chevron1"/>
    <dgm:cxn modelId="{C2D982A6-0740-4CEF-8C00-77A042302868}" type="presParOf" srcId="{B7C12149-84B9-473A-9FA2-224255270B8D}" destId="{05B10FD0-1CD8-4BE0-A592-759B0BD4B9C3}" srcOrd="5" destOrd="0" presId="urn:microsoft.com/office/officeart/2005/8/layout/chevron1"/>
    <dgm:cxn modelId="{81DE7C59-EA3F-4839-A7BD-BFA2FBFB0B95}" type="presParOf" srcId="{B7C12149-84B9-473A-9FA2-224255270B8D}" destId="{832C7F4B-3970-44BE-88AE-A3A982BDD924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02C242-5042-4B22-8410-C1474AD9A8F3}" type="doc">
      <dgm:prSet loTypeId="urn:microsoft.com/office/officeart/2005/8/layout/chevron1" loCatId="process" qsTypeId="urn:microsoft.com/office/officeart/2005/8/quickstyle/simple1" qsCatId="simple" csTypeId="urn:microsoft.com/office/officeart/2005/8/colors/accent3_5" csCatId="accent3" phldr="1"/>
      <dgm:spPr/>
    </dgm:pt>
    <dgm:pt modelId="{B8EE691C-1CD8-4D7D-837E-3031D65273CE}">
      <dgm:prSet phldrT="[טקסט]" custT="1"/>
      <dgm:spPr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24003" tIns="24003" rIns="72009" bIns="24003" numCol="1" spcCol="1270" anchor="ctr" anchorCtr="0"/>
        <a:lstStyle/>
        <a:p>
          <a:pPr rtl="1"/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Submission to Kaggle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gm:t>
    </dgm:pt>
    <dgm:pt modelId="{0038C074-2E54-4301-9386-4F100BBC7D90}" type="parTrans" cxnId="{9C5C64E7-7DE1-47B1-98FE-AD6EE4558084}">
      <dgm:prSet/>
      <dgm:spPr/>
      <dgm:t>
        <a:bodyPr/>
        <a:lstStyle/>
        <a:p>
          <a:pPr rtl="1"/>
          <a:endParaRPr lang="he-IL" sz="2000">
            <a:latin typeface="Amasis MT Pro Black" panose="02040A04050005020304" pitchFamily="18" charset="0"/>
          </a:endParaRPr>
        </a:p>
      </dgm:t>
    </dgm:pt>
    <dgm:pt modelId="{1A99670E-2070-4CC4-A797-ABCA37C52BED}" type="sibTrans" cxnId="{9C5C64E7-7DE1-47B1-98FE-AD6EE4558084}">
      <dgm:prSet/>
      <dgm:spPr/>
      <dgm:t>
        <a:bodyPr/>
        <a:lstStyle/>
        <a:p>
          <a:pPr rtl="1"/>
          <a:endParaRPr lang="he-IL" sz="2000">
            <a:latin typeface="Amasis MT Pro Black" panose="02040A04050005020304" pitchFamily="18" charset="0"/>
          </a:endParaRPr>
        </a:p>
      </dgm:t>
    </dgm:pt>
    <dgm:pt modelId="{522580FC-B4A1-4124-9B92-CF141B0F1A18}">
      <dgm:prSet custT="1"/>
      <dgm:spPr/>
      <dgm:t>
        <a:bodyPr/>
        <a:lstStyle/>
        <a:p>
          <a:pPr rtl="1"/>
          <a:r>
            <a:rPr lang="en-US" sz="18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Evaluation (RMSE, MAE)</a:t>
          </a:r>
          <a:endParaRPr lang="he-IL" sz="1800" dirty="0">
            <a:latin typeface="Amasis MT Pro Black" panose="02040A04050005020304" pitchFamily="18" charset="0"/>
          </a:endParaRPr>
        </a:p>
      </dgm:t>
    </dgm:pt>
    <dgm:pt modelId="{4347798C-10F7-4DC3-9A51-B5A15AA2B278}" type="parTrans" cxnId="{4A9D025C-6283-42F2-B33E-13B091F31E7D}">
      <dgm:prSet/>
      <dgm:spPr/>
      <dgm:t>
        <a:bodyPr/>
        <a:lstStyle/>
        <a:p>
          <a:pPr rtl="1"/>
          <a:endParaRPr lang="he-IL"/>
        </a:p>
      </dgm:t>
    </dgm:pt>
    <dgm:pt modelId="{7DBE85E9-DB5F-4BC3-9817-7B467F9FBADD}" type="sibTrans" cxnId="{4A9D025C-6283-42F2-B33E-13B091F31E7D}">
      <dgm:prSet/>
      <dgm:spPr/>
      <dgm:t>
        <a:bodyPr/>
        <a:lstStyle/>
        <a:p>
          <a:pPr rtl="1"/>
          <a:endParaRPr lang="he-IL"/>
        </a:p>
      </dgm:t>
    </dgm:pt>
    <dgm:pt modelId="{B7C12149-84B9-473A-9FA2-224255270B8D}" type="pres">
      <dgm:prSet presAssocID="{0002C242-5042-4B22-8410-C1474AD9A8F3}" presName="Name0" presStyleCnt="0">
        <dgm:presLayoutVars>
          <dgm:dir/>
          <dgm:animLvl val="lvl"/>
          <dgm:resizeHandles val="exact"/>
        </dgm:presLayoutVars>
      </dgm:prSet>
      <dgm:spPr/>
    </dgm:pt>
    <dgm:pt modelId="{B523E97D-F3DA-4778-9AEA-CE5AFB673D67}" type="pres">
      <dgm:prSet presAssocID="{522580FC-B4A1-4124-9B92-CF141B0F1A18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05368D9C-7C67-4E07-8DD6-5361A2F9E9E6}" type="pres">
      <dgm:prSet presAssocID="{7DBE85E9-DB5F-4BC3-9817-7B467F9FBADD}" presName="parTxOnlySpace" presStyleCnt="0"/>
      <dgm:spPr/>
    </dgm:pt>
    <dgm:pt modelId="{C76E854A-8280-48E7-8CBD-6B1CE3A28E80}" type="pres">
      <dgm:prSet presAssocID="{B8EE691C-1CD8-4D7D-837E-3031D65273CE}" presName="parTxOnly" presStyleLbl="node1" presStyleIdx="1" presStyleCnt="2">
        <dgm:presLayoutVars>
          <dgm:chMax val="0"/>
          <dgm:chPref val="0"/>
          <dgm:bulletEnabled val="1"/>
        </dgm:presLayoutVars>
      </dgm:prSet>
      <dgm:spPr>
        <a:xfrm rot="10800000">
          <a:off x="1785" y="1596826"/>
          <a:ext cx="2175867" cy="870346"/>
        </a:xfrm>
        <a:prstGeom prst="chevron">
          <a:avLst/>
        </a:prstGeom>
      </dgm:spPr>
    </dgm:pt>
  </dgm:ptLst>
  <dgm:cxnLst>
    <dgm:cxn modelId="{3202F319-BDBB-406A-A08B-B16449497366}" type="presOf" srcId="{522580FC-B4A1-4124-9B92-CF141B0F1A18}" destId="{B523E97D-F3DA-4778-9AEA-CE5AFB673D67}" srcOrd="0" destOrd="0" presId="urn:microsoft.com/office/officeart/2005/8/layout/chevron1"/>
    <dgm:cxn modelId="{4A9D025C-6283-42F2-B33E-13B091F31E7D}" srcId="{0002C242-5042-4B22-8410-C1474AD9A8F3}" destId="{522580FC-B4A1-4124-9B92-CF141B0F1A18}" srcOrd="0" destOrd="0" parTransId="{4347798C-10F7-4DC3-9A51-B5A15AA2B278}" sibTransId="{7DBE85E9-DB5F-4BC3-9817-7B467F9FBADD}"/>
    <dgm:cxn modelId="{98C9C290-2ABD-4D11-B1B7-AC3F77BD97EC}" type="presOf" srcId="{B8EE691C-1CD8-4D7D-837E-3031D65273CE}" destId="{C76E854A-8280-48E7-8CBD-6B1CE3A28E80}" srcOrd="0" destOrd="0" presId="urn:microsoft.com/office/officeart/2005/8/layout/chevron1"/>
    <dgm:cxn modelId="{9C5C64E7-7DE1-47B1-98FE-AD6EE4558084}" srcId="{0002C242-5042-4B22-8410-C1474AD9A8F3}" destId="{B8EE691C-1CD8-4D7D-837E-3031D65273CE}" srcOrd="1" destOrd="0" parTransId="{0038C074-2E54-4301-9386-4F100BBC7D90}" sibTransId="{1A99670E-2070-4CC4-A797-ABCA37C52BED}"/>
    <dgm:cxn modelId="{E7C3A8ED-4BF9-49B0-9F5C-8690E8E370BA}" type="presOf" srcId="{0002C242-5042-4B22-8410-C1474AD9A8F3}" destId="{B7C12149-84B9-473A-9FA2-224255270B8D}" srcOrd="0" destOrd="0" presId="urn:microsoft.com/office/officeart/2005/8/layout/chevron1"/>
    <dgm:cxn modelId="{8C5CC05D-31D6-4B23-A4B7-0DFEFFF398F8}" type="presParOf" srcId="{B7C12149-84B9-473A-9FA2-224255270B8D}" destId="{B523E97D-F3DA-4778-9AEA-CE5AFB673D67}" srcOrd="0" destOrd="0" presId="urn:microsoft.com/office/officeart/2005/8/layout/chevron1"/>
    <dgm:cxn modelId="{374C7B32-8774-4B14-BDDF-9877AB37AD97}" type="presParOf" srcId="{B7C12149-84B9-473A-9FA2-224255270B8D}" destId="{05368D9C-7C67-4E07-8DD6-5361A2F9E9E6}" srcOrd="1" destOrd="0" presId="urn:microsoft.com/office/officeart/2005/8/layout/chevron1"/>
    <dgm:cxn modelId="{CBC7D140-2DA2-43E9-934B-B8C826D1ABE5}" type="presParOf" srcId="{B7C12149-84B9-473A-9FA2-224255270B8D}" destId="{C76E854A-8280-48E7-8CBD-6B1CE3A28E80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AE923-192D-42E7-8FF6-13B92FEC13D8}">
      <dsp:nvSpPr>
        <dsp:cNvPr id="0" name=""/>
        <dsp:cNvSpPr/>
      </dsp:nvSpPr>
      <dsp:spPr>
        <a:xfrm>
          <a:off x="3951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3F490E"/>
              </a:solidFill>
              <a:latin typeface="Amasis MT Pro Black" panose="02040A04050005020304" pitchFamily="18" charset="0"/>
            </a:rPr>
            <a:t>EDA</a:t>
          </a:r>
          <a:endParaRPr lang="he-IL" sz="2000" kern="1200" dirty="0">
            <a:solidFill>
              <a:srgbClr val="3F490E"/>
            </a:solidFill>
            <a:latin typeface="Amasis MT Pro Black" panose="02040A04050005020304" pitchFamily="18" charset="0"/>
          </a:endParaRPr>
        </a:p>
      </dsp:txBody>
      <dsp:txXfrm>
        <a:off x="464045" y="1571905"/>
        <a:ext cx="1380284" cy="920188"/>
      </dsp:txXfrm>
    </dsp:sp>
    <dsp:sp modelId="{B523E97D-F3DA-4778-9AEA-CE5AFB673D67}">
      <dsp:nvSpPr>
        <dsp:cNvPr id="0" name=""/>
        <dsp:cNvSpPr/>
      </dsp:nvSpPr>
      <dsp:spPr>
        <a:xfrm>
          <a:off x="2074376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3F490E"/>
              </a:solidFill>
              <a:latin typeface="Amasis MT Pro Black" panose="02040A04050005020304" pitchFamily="18" charset="0"/>
            </a:rPr>
            <a:t>Data Cleaning</a:t>
          </a:r>
          <a:endParaRPr lang="he-IL" sz="1800" kern="1200" dirty="0">
            <a:solidFill>
              <a:srgbClr val="3F490E"/>
            </a:solidFill>
            <a:latin typeface="Amasis MT Pro Black" panose="02040A04050005020304" pitchFamily="18" charset="0"/>
          </a:endParaRPr>
        </a:p>
      </dsp:txBody>
      <dsp:txXfrm>
        <a:off x="2534470" y="1571905"/>
        <a:ext cx="1380284" cy="920188"/>
      </dsp:txXfrm>
    </dsp:sp>
    <dsp:sp modelId="{C76E854A-8280-48E7-8CBD-6B1CE3A28E80}">
      <dsp:nvSpPr>
        <dsp:cNvPr id="0" name=""/>
        <dsp:cNvSpPr/>
      </dsp:nvSpPr>
      <dsp:spPr>
        <a:xfrm>
          <a:off x="4144801" y="1571905"/>
          <a:ext cx="2300472" cy="920188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Feature</a:t>
          </a:r>
          <a:r>
            <a:rPr lang="en-US" sz="1600" b="1" kern="1200" dirty="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 </a:t>
          </a:r>
          <a:r>
            <a:rPr lang="en-US" sz="1600" kern="1200" dirty="0">
              <a:solidFill>
                <a:srgbClr val="3F490E"/>
              </a:solidFill>
              <a:latin typeface="Amasis MT Pro Black" panose="02040A04050005020304" pitchFamily="18" charset="0"/>
              <a:ea typeface="+mn-ea"/>
              <a:cs typeface="+mn-cs"/>
            </a:rPr>
            <a:t>Engineering</a:t>
          </a:r>
          <a:endParaRPr lang="he-IL" sz="1600" kern="1200" dirty="0">
            <a:solidFill>
              <a:srgbClr val="3F490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4604895" y="1571905"/>
        <a:ext cx="1380284" cy="920188"/>
      </dsp:txXfrm>
    </dsp:sp>
    <dsp:sp modelId="{832C7F4B-3970-44BE-88AE-A3A982BDD924}">
      <dsp:nvSpPr>
        <dsp:cNvPr id="0" name=""/>
        <dsp:cNvSpPr/>
      </dsp:nvSpPr>
      <dsp:spPr>
        <a:xfrm>
          <a:off x="6215226" y="1571905"/>
          <a:ext cx="2300472" cy="920188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solidFill>
                <a:srgbClr val="3F490E"/>
              </a:solidFill>
              <a:latin typeface="Amasis MT Pro Black" panose="02040A04050005020304" pitchFamily="18" charset="0"/>
              <a:cs typeface="David" panose="020E0502060401010101" pitchFamily="34" charset="-79"/>
            </a:rPr>
            <a:t>Encoding</a:t>
          </a:r>
          <a:endParaRPr lang="en-US" sz="2100" b="1" kern="1200" dirty="0">
            <a:solidFill>
              <a:srgbClr val="3F490E"/>
            </a:solidFill>
            <a:latin typeface="Amasis MT Pro Black" panose="02040A04050005020304" pitchFamily="18" charset="0"/>
            <a:cs typeface="David" panose="020E0502060401010101" pitchFamily="34" charset="-79"/>
          </a:endParaRPr>
        </a:p>
      </dsp:txBody>
      <dsp:txXfrm>
        <a:off x="6675320" y="1571905"/>
        <a:ext cx="1380284" cy="9201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AE923-192D-42E7-8FF6-13B92FEC13D8}">
      <dsp:nvSpPr>
        <dsp:cNvPr id="0" name=""/>
        <dsp:cNvSpPr/>
      </dsp:nvSpPr>
      <dsp:spPr>
        <a:xfrm>
          <a:off x="3736" y="1752669"/>
          <a:ext cx="2285524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Train/Test Split</a:t>
          </a:r>
          <a:endParaRPr lang="he-IL" sz="1600" kern="1200" dirty="0">
            <a:latin typeface="Amasis MT Pro Black" panose="02040A04050005020304" pitchFamily="18" charset="0"/>
          </a:endParaRPr>
        </a:p>
      </dsp:txBody>
      <dsp:txXfrm>
        <a:off x="460841" y="1752669"/>
        <a:ext cx="1371315" cy="914209"/>
      </dsp:txXfrm>
    </dsp:sp>
    <dsp:sp modelId="{B523E97D-F3DA-4778-9AEA-CE5AFB673D67}">
      <dsp:nvSpPr>
        <dsp:cNvPr id="0" name=""/>
        <dsp:cNvSpPr/>
      </dsp:nvSpPr>
      <dsp:spPr>
        <a:xfrm>
          <a:off x="2060708" y="1752669"/>
          <a:ext cx="2285524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Baseline Models</a:t>
          </a:r>
          <a:endParaRPr lang="he-IL" sz="1600" kern="1200" dirty="0">
            <a:latin typeface="Amasis MT Pro Black" panose="02040A04050005020304" pitchFamily="18" charset="0"/>
          </a:endParaRPr>
        </a:p>
      </dsp:txBody>
      <dsp:txXfrm>
        <a:off x="2517813" y="1752669"/>
        <a:ext cx="1371315" cy="914209"/>
      </dsp:txXfrm>
    </dsp:sp>
    <dsp:sp modelId="{C76E854A-8280-48E7-8CBD-6B1CE3A28E80}">
      <dsp:nvSpPr>
        <dsp:cNvPr id="0" name=""/>
        <dsp:cNvSpPr/>
      </dsp:nvSpPr>
      <dsp:spPr>
        <a:xfrm>
          <a:off x="4117680" y="1752669"/>
          <a:ext cx="2285524" cy="914209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Random Forest Pipeline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4574785" y="1752669"/>
        <a:ext cx="1371315" cy="914209"/>
      </dsp:txXfrm>
    </dsp:sp>
    <dsp:sp modelId="{832C7F4B-3970-44BE-88AE-A3A982BDD924}">
      <dsp:nvSpPr>
        <dsp:cNvPr id="0" name=""/>
        <dsp:cNvSpPr/>
      </dsp:nvSpPr>
      <dsp:spPr>
        <a:xfrm>
          <a:off x="6174652" y="1752669"/>
          <a:ext cx="2771426" cy="914209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Hyperparameter Tuning</a:t>
          </a:r>
        </a:p>
      </dsp:txBody>
      <dsp:txXfrm>
        <a:off x="6631757" y="1752669"/>
        <a:ext cx="1857217" cy="9142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3E97D-F3DA-4778-9AEA-CE5AFB673D67}">
      <dsp:nvSpPr>
        <dsp:cNvPr id="0" name=""/>
        <dsp:cNvSpPr/>
      </dsp:nvSpPr>
      <dsp:spPr>
        <a:xfrm>
          <a:off x="4402" y="0"/>
          <a:ext cx="2631963" cy="904190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Evaluation (RMSE, MAE)</a:t>
          </a:r>
          <a:endParaRPr lang="he-IL" sz="1800" kern="1200" dirty="0">
            <a:latin typeface="Amasis MT Pro Black" panose="02040A04050005020304" pitchFamily="18" charset="0"/>
          </a:endParaRPr>
        </a:p>
      </dsp:txBody>
      <dsp:txXfrm>
        <a:off x="456497" y="0"/>
        <a:ext cx="1727773" cy="904190"/>
      </dsp:txXfrm>
    </dsp:sp>
    <dsp:sp modelId="{C76E854A-8280-48E7-8CBD-6B1CE3A28E80}">
      <dsp:nvSpPr>
        <dsp:cNvPr id="0" name=""/>
        <dsp:cNvSpPr/>
      </dsp:nvSpPr>
      <dsp:spPr>
        <a:xfrm>
          <a:off x="2373170" y="0"/>
          <a:ext cx="2631963" cy="904190"/>
        </a:xfrm>
        <a:prstGeom prst="chevron">
          <a:avLst/>
        </a:prstGeom>
        <a:solidFill>
          <a:srgbClr val="9BBB59">
            <a:alpha val="90000"/>
            <a:hueOff val="0"/>
            <a:satOff val="0"/>
            <a:lumOff val="0"/>
            <a:alphaOff val="-20000"/>
          </a:srgbClr>
        </a:solidFill>
        <a:ln w="254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" tIns="24003" rIns="72009" bIns="24003" numCol="1" spcCol="1270" anchor="ctr" anchorCtr="0">
          <a:noAutofit/>
        </a:bodyPr>
        <a:lstStyle/>
        <a:p>
          <a:pPr marL="0" lvl="0" indent="0" algn="ctr" defTabSz="711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rPr>
            <a:t>Submission to Kaggle</a:t>
          </a:r>
          <a:endParaRPr lang="he-IL" sz="1600" kern="1200" dirty="0">
            <a:solidFill>
              <a:prstClr val="white"/>
            </a:solidFill>
            <a:latin typeface="Amasis MT Pro Black" panose="02040A04050005020304" pitchFamily="18" charset="0"/>
            <a:ea typeface="+mn-ea"/>
            <a:cs typeface="+mn-cs"/>
          </a:endParaRPr>
        </a:p>
      </dsp:txBody>
      <dsp:txXfrm>
        <a:off x="2825265" y="0"/>
        <a:ext cx="1727773" cy="904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AF36807-C9B3-4296-BBAF-6AC8A52F77F5}" type="datetimeFigureOut">
              <a:rPr lang="he-IL" smtClean="0"/>
              <a:t>י'/אלול/תשפ"ה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0BF9A4C2-A76E-4693-9D62-4345D04A12A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4379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9A4C2-A76E-4693-9D62-4345D04A12AF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130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18" Type="http://schemas.openxmlformats.org/officeDocument/2006/relationships/diagramQuickStyle" Target="../diagrams/quickStyle3.xml"/><Relationship Id="rId3" Type="http://schemas.openxmlformats.org/officeDocument/2006/relationships/image" Target="../media/image2.png"/><Relationship Id="rId21" Type="http://schemas.openxmlformats.org/officeDocument/2006/relationships/image" Target="../media/image4.png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17" Type="http://schemas.openxmlformats.org/officeDocument/2006/relationships/diagramLayout" Target="../diagrams/layout3.xml"/><Relationship Id="rId2" Type="http://schemas.openxmlformats.org/officeDocument/2006/relationships/notesSlide" Target="../notesSlides/notesSlide1.xml"/><Relationship Id="rId16" Type="http://schemas.openxmlformats.org/officeDocument/2006/relationships/diagramData" Target="../diagrams/data3.xml"/><Relationship Id="rId20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19" Type="http://schemas.openxmlformats.org/officeDocument/2006/relationships/diagramColors" Target="../diagrams/colors3.xml"/><Relationship Id="rId4" Type="http://schemas.microsoft.com/office/2007/relationships/hdphoto" Target="../media/hdphoto1.wdp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Relationship Id="rId22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>
            <a:extLst>
              <a:ext uri="{FF2B5EF4-FFF2-40B4-BE49-F238E27FC236}">
                <a16:creationId xmlns:a16="http://schemas.microsoft.com/office/drawing/2014/main" id="{B161A0DD-286D-BE42-D780-F01C1C2E18B7}"/>
              </a:ext>
            </a:extLst>
          </p:cNvPr>
          <p:cNvSpPr/>
          <p:nvPr/>
        </p:nvSpPr>
        <p:spPr>
          <a:xfrm>
            <a:off x="0" y="5348748"/>
            <a:ext cx="9144000" cy="1509252"/>
          </a:xfrm>
          <a:prstGeom prst="rect">
            <a:avLst/>
          </a:prstGeom>
          <a:solidFill>
            <a:srgbClr val="A4B01E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9" name="מלבן: פינות מעוגלות 8">
            <a:extLst>
              <a:ext uri="{FF2B5EF4-FFF2-40B4-BE49-F238E27FC236}">
                <a16:creationId xmlns:a16="http://schemas.microsoft.com/office/drawing/2014/main" id="{C636CA7E-1B80-C7F9-3886-FC48F63F2F22}"/>
              </a:ext>
            </a:extLst>
          </p:cNvPr>
          <p:cNvSpPr/>
          <p:nvPr/>
        </p:nvSpPr>
        <p:spPr>
          <a:xfrm>
            <a:off x="98324" y="6046839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זהר אור-שרביט</a:t>
            </a:r>
          </a:p>
        </p:txBody>
      </p:sp>
      <p:sp>
        <p:nvSpPr>
          <p:cNvPr id="10" name="מלבן: פינות מעוגלות 9">
            <a:extLst>
              <a:ext uri="{FF2B5EF4-FFF2-40B4-BE49-F238E27FC236}">
                <a16:creationId xmlns:a16="http://schemas.microsoft.com/office/drawing/2014/main" id="{68CFCD58-3370-6347-BE46-EFB2B9461BCB}"/>
              </a:ext>
            </a:extLst>
          </p:cNvPr>
          <p:cNvSpPr/>
          <p:nvPr/>
        </p:nvSpPr>
        <p:spPr>
          <a:xfrm>
            <a:off x="2374491" y="6046839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אביחי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חיימי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1" name="מלבן: פינות מעוגלות 10">
            <a:extLst>
              <a:ext uri="{FF2B5EF4-FFF2-40B4-BE49-F238E27FC236}">
                <a16:creationId xmlns:a16="http://schemas.microsoft.com/office/drawing/2014/main" id="{E2835F3A-B53D-47C8-90E0-781B2C81E979}"/>
              </a:ext>
            </a:extLst>
          </p:cNvPr>
          <p:cNvSpPr/>
          <p:nvPr/>
        </p:nvSpPr>
        <p:spPr>
          <a:xfrm>
            <a:off x="4650658" y="6041922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יעל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קמיל</a:t>
            </a:r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ריבולוב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2" name="מלבן: פינות מעוגלות 11">
            <a:extLst>
              <a:ext uri="{FF2B5EF4-FFF2-40B4-BE49-F238E27FC236}">
                <a16:creationId xmlns:a16="http://schemas.microsoft.com/office/drawing/2014/main" id="{8F9338B1-18B0-D10C-0BF9-EBB413BD4F94}"/>
              </a:ext>
            </a:extLst>
          </p:cNvPr>
          <p:cNvSpPr/>
          <p:nvPr/>
        </p:nvSpPr>
        <p:spPr>
          <a:xfrm>
            <a:off x="6907164" y="6032088"/>
            <a:ext cx="2123767" cy="609600"/>
          </a:xfrm>
          <a:prstGeom prst="roundRect">
            <a:avLst/>
          </a:prstGeom>
          <a:solidFill>
            <a:srgbClr val="FBF6E2"/>
          </a:solidFill>
          <a:ln>
            <a:solidFill>
              <a:srgbClr val="9AA0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2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אורית </a:t>
            </a:r>
            <a:r>
              <a:rPr lang="he-IL" sz="22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פדבר</a:t>
            </a:r>
            <a:endParaRPr lang="he-IL" sz="22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9F2BEDB3-7A18-AF20-74AF-ABD09BD1E6BF}"/>
              </a:ext>
            </a:extLst>
          </p:cNvPr>
          <p:cNvSpPr txBox="1"/>
          <p:nvPr/>
        </p:nvSpPr>
        <p:spPr>
          <a:xfrm>
            <a:off x="3075038" y="5462044"/>
            <a:ext cx="3151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3F490E"/>
                </a:solidFill>
                <a:effectLst/>
                <a:latin typeface="Inter"/>
              </a:rPr>
              <a:t>Hydraulic Hooligans</a:t>
            </a:r>
            <a:endParaRPr lang="he-IL" sz="2400" b="1" dirty="0">
              <a:solidFill>
                <a:srgbClr val="3F490E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CBE3CB-821D-B0E1-DEEA-676FE9619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FD668220-4E8C-4524-A73A-62AC1E325757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E957D465-2636-445B-B13E-7DD6A8F7A62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0B46552-A760-0833-C104-10CA3A0EF94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82FCECE7-9FA9-5BF2-D66A-AFBB2D50DA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3FFA7D2A-94DB-8B1F-61E4-2C7D39B37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73AD0FE3-0580-805B-6A10-767D4C881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CD24D29-9A7F-9A7F-C14A-55F7D3B8C051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E1F6D40-0742-FD2F-894A-F82235584A84}"/>
              </a:ext>
            </a:extLst>
          </p:cNvPr>
          <p:cNvSpPr txBox="1"/>
          <p:nvPr/>
        </p:nvSpPr>
        <p:spPr>
          <a:xfrm>
            <a:off x="1307691" y="1296632"/>
            <a:ext cx="75806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8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יצירת משתנים חדשים</a:t>
            </a: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</a:t>
            </a:r>
            <a:endParaRPr lang="en-US" sz="2800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E6AAE93-87F2-9E8B-CA43-F80FCA39CD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3961" y="1305899"/>
            <a:ext cx="1972555" cy="465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79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B6ECA0-F524-4D49-ECBA-855E34C73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9F6C9D41-45B4-A342-B82B-4F2E11C48E00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B0C1DA1-FA03-8720-DB52-93D9969973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E182005F-98D9-2834-0B9F-722C9F681DEE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93B4215-B033-3283-FEDF-B9829F718E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0BA4D334-CE9B-F3AD-F376-4E5D37942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382EC8D-8E97-9354-F097-976494503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548C033-B88A-7B80-3DBA-D9556C6B05EA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Baseline Model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661BE6B-B171-D464-895B-3B5410586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26" y="1986116"/>
            <a:ext cx="8254181" cy="3654917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Numeric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כל המשתנים המספריים (ללא מזהה/יעד)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Categorical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</a:t>
            </a: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קרדינליות ≤ 50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:Numeric-as-Cat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משתנים עם מעט ערכים שונים: 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Forced categorical: </a:t>
            </a:r>
            <a:r>
              <a:rPr lang="en-US" sz="16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auctioneerID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16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datasource</a:t>
            </a:r>
            <a:endParaRPr lang="he-IL" sz="16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 </a:t>
            </a: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עם פרמטרי ברירת מחדל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0.37 ≈</a:t>
            </a:r>
            <a:r>
              <a:rPr lang="en-US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(לוג)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קלט כיוון כללי, אך טעות גבוהה מדי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16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מטרה: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להקטין נפח</a:t>
            </a:r>
            <a:r>
              <a:rPr lang="en-US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OHE </a:t>
            </a:r>
            <a:r>
              <a:rPr lang="he-IL" sz="16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ולהריץ מודל בסיסי- נקודת ייחוס לשיפורים בהמשך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BC098B6-1A34-D879-72B2-C2E7B0DFC568}"/>
              </a:ext>
            </a:extLst>
          </p:cNvPr>
          <p:cNvSpPr txBox="1"/>
          <p:nvPr/>
        </p:nvSpPr>
        <p:spPr>
          <a:xfrm>
            <a:off x="1558413" y="1293030"/>
            <a:ext cx="65826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3F490E"/>
                </a:solidFill>
                <a:latin typeface="Amasis MT Pro Black" panose="020F0502020204030204" pitchFamily="18" charset="0"/>
              </a:defRPr>
            </a:lvl1pPr>
          </a:lstStyle>
          <a:p>
            <a:r>
              <a:rPr lang="en-US" sz="3200" u="sng" dirty="0"/>
              <a:t>Feature Selection for Baseline</a:t>
            </a:r>
            <a:endParaRPr lang="he-IL" sz="3200" u="sng" dirty="0"/>
          </a:p>
        </p:txBody>
      </p:sp>
    </p:spTree>
    <p:extLst>
      <p:ext uri="{BB962C8B-B14F-4D97-AF65-F5344CB8AC3E}">
        <p14:creationId xmlns:p14="http://schemas.microsoft.com/office/powerpoint/2010/main" val="4061027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533F37-E525-93BF-73E4-733CC1E2F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2572C731-4932-44D4-1EB0-ACD470FA4912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131AFD4C-A8DC-4601-773F-8459150967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974F75F5-04ED-4834-2FF7-46FD90804F2B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963814A-E7D5-BBF7-4053-B202B6ECA01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41CBD1A0-0C07-A9D2-6C8D-DE5C90D78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F2540777-A163-57A7-5943-4CA4676AD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914309B-9F2D-03E4-1DF0-F69F92460D15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Hyperparameter Tuning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CCB73B-C531-8C9F-B964-A0EEC0BBD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Grid Search + Random Search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בדקנו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n_estimators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max_depth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28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min_samples_leaf</a:t>
            </a:r>
            <a:endParaRPr lang="en-US" sz="28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עומק גדול מדי 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Overfitting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≈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0.31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(בסוף שיפור ~20%)</a:t>
            </a:r>
          </a:p>
          <a:p>
            <a:pPr algn="r" rtl="1">
              <a:buFont typeface="Wingdings" panose="05000000000000000000" pitchFamily="2" charset="2"/>
              <a:buChar char="§"/>
            </a:pPr>
            <a:endParaRPr sz="28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36579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07F61E-726F-46C3-83E6-9C96EA95F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4D98C9B9-BA1C-1180-66AC-4A1CDD842457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2EC60E3-629F-E0BD-1B66-ADE9B1D185E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28B908FA-4BEA-3658-DE2D-0EA04225B101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AA7D263-BE6A-4019-789B-F49144EA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FB58247C-0914-4295-ABA7-8326AB927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209ABD5C-4D28-E794-4AAE-08692B0B1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202C9C9A-8FDE-B299-BF5F-293C580A538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Importance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98AE01-094C-2ACF-BDD1-C9C88BB60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3406" y="1600200"/>
            <a:ext cx="4783394" cy="3473245"/>
          </a:xfrm>
        </p:spPr>
        <p:txBody>
          <a:bodyPr/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המשפיע ביותר- 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endParaRPr lang="en-US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אחריו: 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MachineHours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גם גודל המכונה והמדינה משפיעים</a:t>
            </a:r>
          </a:p>
          <a:p>
            <a:pPr marL="0" indent="0" algn="r" rtl="1">
              <a:buNone/>
            </a:pPr>
            <a:endParaRPr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DFA700B-68B9-A2A8-FF4D-2C7BAF8CA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2" y="1251395"/>
            <a:ext cx="3863675" cy="420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09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C37D75-9D2E-2A0D-7E13-4EDAFF35E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0FA09A60-EA04-521A-8225-D2738F16B32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8EDBAB0-0553-DF49-E1F5-55F22081CC0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91D64A94-ADA0-4656-069C-8DDDFA519D62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5AD8A83-D33A-3091-9E7D-CC10DD0338A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C7972161-0E8E-2D5A-B169-C33E8C920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6BF40D8-1837-1FA9-E0A9-0388B31F6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833A0A70-D361-72FD-68B7-3A927722449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Importance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5F6DE48-7E31-DBE5-4DA6-AF65368C1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679" y="1477064"/>
            <a:ext cx="4036142" cy="2818296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המשפיע ביותר-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endParaRPr lang="en-US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אחריו: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MachineHours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גם גודל המכונה והמדינה משפיעים</a:t>
            </a:r>
          </a:p>
          <a:p>
            <a:pPr marL="0" indent="0" algn="r" rtl="1">
              <a:buNone/>
            </a:pP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B18F89D-B033-632E-3C37-270459F98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285" y="1145754"/>
            <a:ext cx="4069037" cy="456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8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9BF541-947C-71DD-4B20-5566BD976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797BFD01-E359-C28F-BFA6-EE5F548E1D07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68D9C0C-3CF3-F9B4-D822-28BED659A5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A430E8A3-CD5E-D085-664A-C4AFD2E62711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1873EC3-0E4A-64B4-C11E-48E57E4B3ED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A2F3AC2F-4C61-021E-DB65-628C71058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851807E-36F6-69F4-417A-99428055A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E33AB14-A49A-AEEF-5C96-31B75829AF55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Error Analysis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206A395-0D46-67B7-ED5B-D328657695EE}"/>
              </a:ext>
            </a:extLst>
          </p:cNvPr>
          <p:cNvSpPr txBox="1"/>
          <p:nvPr/>
        </p:nvSpPr>
        <p:spPr>
          <a:xfrm>
            <a:off x="1730477" y="1818776"/>
            <a:ext cx="6990736" cy="2623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טעויות בציוד יקר במיוחד (מעט דוגמאות)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טעויות בציוד ישן מאוד (דאטה לא עקבי)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מודל חזק בעסקאות נפוצות, חלש בקצוות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כיוון להמשך: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פיצ’רים נוספים/מודלים משלימים</a:t>
            </a:r>
          </a:p>
        </p:txBody>
      </p:sp>
    </p:spTree>
    <p:extLst>
      <p:ext uri="{BB962C8B-B14F-4D97-AF65-F5344CB8AC3E}">
        <p14:creationId xmlns:p14="http://schemas.microsoft.com/office/powerpoint/2010/main" val="1565183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E2C057-6AEA-7C07-051B-74DAA4E6D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C3883D1F-CF14-759E-C12E-74FEE9B1764F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FBABC3E-66CE-5D0A-680E-54F2CF2AEAE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0488EEAA-485A-EEB5-BE8B-2D107160854B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AFB93E4-F904-7C92-5AA4-985FC089BF0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87716060-42C8-6289-9E1C-A29D1D3ED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AFE30206-DF62-6881-CA5C-9A2BCB56E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553A49C-DBF6-6442-EDEC-32D15ACE0AE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Conclusions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C686D07-EFC7-D8CE-CE28-D38E791FA2CD}"/>
              </a:ext>
            </a:extLst>
          </p:cNvPr>
          <p:cNvSpPr txBox="1"/>
          <p:nvPr/>
        </p:nvSpPr>
        <p:spPr>
          <a:xfrm>
            <a:off x="707924" y="1743133"/>
            <a:ext cx="7776086" cy="2623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מודל 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יציב למרות המגבלות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חוסרים, פערים ו־</a:t>
            </a: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Outliers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חייבו אסטרטגיות שונות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Feature Importance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נתן גם תוקף עסקי</a:t>
            </a:r>
          </a:p>
          <a:p>
            <a:pPr marL="342900" indent="-3429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8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מה למדנו: </a:t>
            </a:r>
            <a:r>
              <a:rPr lang="he-IL" sz="28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להבין את הדאטה לפני המודל</a:t>
            </a:r>
          </a:p>
        </p:txBody>
      </p:sp>
    </p:spTree>
    <p:extLst>
      <p:ext uri="{BB962C8B-B14F-4D97-AF65-F5344CB8AC3E}">
        <p14:creationId xmlns:p14="http://schemas.microsoft.com/office/powerpoint/2010/main" val="4055138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6FD9F80B-99F2-1C2A-DF49-37C9A286318A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061ABD6-98BB-2CB9-F145-4A0FDEEF9D4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177266DA-C660-F1FE-2769-F76625346AFE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3ACA739-5803-3B0C-03C2-2E80421A53D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B3ABFEE4-2A79-8BD3-B1F5-2531F1051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D630A726-A26F-D6AC-833B-BB1F8DE23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F8ED1AE-6C2D-5674-2D32-F19CBB35A208}"/>
              </a:ext>
            </a:extLst>
          </p:cNvPr>
          <p:cNvSpPr txBox="1"/>
          <p:nvPr/>
        </p:nvSpPr>
        <p:spPr>
          <a:xfrm>
            <a:off x="1145458" y="14574"/>
            <a:ext cx="5850192" cy="1077218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Project Goal &amp; </a:t>
            </a:r>
          </a:p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Success Metric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9" name="מציין מיקום תוכן 18">
            <a:extLst>
              <a:ext uri="{FF2B5EF4-FFF2-40B4-BE49-F238E27FC236}">
                <a16:creationId xmlns:a16="http://schemas.microsoft.com/office/drawing/2014/main" id="{2EB261FC-11E3-CB0A-2E41-F3B08FD8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409" y="1897626"/>
            <a:ext cx="8229600" cy="2910348"/>
          </a:xfrm>
        </p:spPr>
        <p:txBody>
          <a:bodyPr/>
          <a:lstStyle/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מטרה: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חיזוי מחיר מכירה של ציוד כבד</a:t>
            </a:r>
          </a:p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מאגר נתונים: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Train + Valid files </a:t>
            </a:r>
          </a:p>
          <a:p>
            <a:pPr marL="0" indent="0" algn="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מגבלה: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אך ורק במודל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Random Forest</a:t>
            </a:r>
          </a:p>
          <a:p>
            <a:pPr marL="0" indent="0" algn="r" rtl="1">
              <a:lnSpc>
                <a:spcPct val="150000"/>
              </a:lnSpc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מדד הצלחה: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RMSE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נמוך 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+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דירוג מיטבי באתר</a:t>
            </a:r>
          </a:p>
        </p:txBody>
      </p:sp>
    </p:spTree>
    <p:extLst>
      <p:ext uri="{BB962C8B-B14F-4D97-AF65-F5344CB8AC3E}">
        <p14:creationId xmlns:p14="http://schemas.microsoft.com/office/powerpoint/2010/main" val="1118991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C6F7E5-225A-D3E2-4A8F-87234BADF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8692DECE-6424-8F65-C975-0047894652D6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D44E07A2-79B3-5308-5D34-5DCE81AAA9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2C8B130B-ABC3-74EC-234E-A2C926F2B24A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Team</a:t>
            </a:r>
            <a:r>
              <a:rPr lang="en-US" sz="1400" dirty="0"/>
              <a:t> </a:t>
            </a:r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Products: </a:t>
            </a:r>
          </a:p>
          <a:p>
            <a:pPr algn="ctr"/>
            <a:r>
              <a:rPr lang="en-US" sz="2400" dirty="0">
                <a:solidFill>
                  <a:schemeClr val="bg2"/>
                </a:solidFill>
                <a:latin typeface="Amasis MT Pro Black" panose="020F0502020204030204" pitchFamily="18" charset="0"/>
              </a:rPr>
              <a:t>Project Log and Codebook</a:t>
            </a:r>
            <a:endParaRPr lang="he-IL" sz="24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DC2F6D7-EEC8-CB86-DE1A-7C2060889F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633755E4-208E-EAA1-6062-8D279ED5B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18302BAC-3C27-E6AF-C715-B26FAC7D3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B14755CF-51EB-5B83-F521-11A37076F6DF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Workflow &amp; Team Process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E7E58194-D623-F7DE-F2AB-A7CC5360E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0228731"/>
              </p:ext>
            </p:extLst>
          </p:nvPr>
        </p:nvGraphicFramePr>
        <p:xfrm>
          <a:off x="412955" y="160021"/>
          <a:ext cx="851965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4" name="דיאגרמה 3">
            <a:extLst>
              <a:ext uri="{FF2B5EF4-FFF2-40B4-BE49-F238E27FC236}">
                <a16:creationId xmlns:a16="http://schemas.microsoft.com/office/drawing/2014/main" id="{45B0BC1C-537A-A78A-0E58-E4F0D57EF2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3487681"/>
              </p:ext>
            </p:extLst>
          </p:nvPr>
        </p:nvGraphicFramePr>
        <p:xfrm>
          <a:off x="105696" y="1451916"/>
          <a:ext cx="8949816" cy="4419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aphicFrame>
        <p:nvGraphicFramePr>
          <p:cNvPr id="9" name="דיאגרמה 8">
            <a:extLst>
              <a:ext uri="{FF2B5EF4-FFF2-40B4-BE49-F238E27FC236}">
                <a16:creationId xmlns:a16="http://schemas.microsoft.com/office/drawing/2014/main" id="{345CF945-5F6D-7958-9139-18E337CAD1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0541292"/>
              </p:ext>
            </p:extLst>
          </p:nvPr>
        </p:nvGraphicFramePr>
        <p:xfrm>
          <a:off x="2005780" y="4569570"/>
          <a:ext cx="5009537" cy="904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pic>
        <p:nvPicPr>
          <p:cNvPr id="13" name="גרפיקה 12" descr="יעד קו מיתאר">
            <a:extLst>
              <a:ext uri="{FF2B5EF4-FFF2-40B4-BE49-F238E27FC236}">
                <a16:creationId xmlns:a16="http://schemas.microsoft.com/office/drawing/2014/main" id="{92AA28C0-1C1E-E9E9-9DBF-ED0A42BABFA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7226709" y="45341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7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3E9CC7-AA6A-9274-19F5-7F1492498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B99F85ED-E04F-8A61-18AD-39021C27BE63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E4CA9ED-FD33-C11B-9EB3-AD103DF6FC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DA073351-D3F6-A3A1-5B9F-CD4067056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DB8D79D-51A8-34DA-73D3-E3167E1C1716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EDA- Data Overview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B6151222-D715-9AED-9C9B-1B5675068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448" y="1196391"/>
            <a:ext cx="8581104" cy="1031781"/>
          </a:xfrm>
        </p:spPr>
        <p:txBody>
          <a:bodyPr>
            <a:normAutofit fontScale="62500" lnSpcReduction="20000"/>
          </a:bodyPr>
          <a:lstStyle/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כ־400 אלף עסקאות ב־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Train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+ 50 אלף ב-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</a:t>
            </a:r>
            <a:endParaRPr lang="he-IL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שילוב משתנים מספריים וקטגוריאליים</a:t>
            </a:r>
          </a:p>
          <a:p>
            <a:pPr marL="0" indent="0" algn="ctr" rtl="1">
              <a:buNone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הרבה חוסרים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</a:t>
            </a:r>
            <a:r>
              <a:rPr lang="en-US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NaN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ופערים בין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 </a:t>
            </a: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ל־ </a:t>
            </a:r>
            <a:r>
              <a:rPr lang="en-US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</a:t>
            </a:r>
            <a:endParaRPr lang="he-IL" b="1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18CC20D-6A38-6D43-35BC-1273FA680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66" y="2309543"/>
            <a:ext cx="8297911" cy="4449037"/>
          </a:xfrm>
          <a:prstGeom prst="rect">
            <a:avLst/>
          </a:prstGeom>
          <a:ln w="38100" cap="sq">
            <a:solidFill>
              <a:srgbClr val="20320C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75DE8C98-AA82-BC91-9555-7F664D8D1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31" y="6037005"/>
            <a:ext cx="642917" cy="6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373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A75C0-0720-015F-16B6-55ECB3838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EC183ECC-C3F1-3C08-925D-939EA7590E0B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1947C43-C7EA-B0EA-53E8-30D61F57D2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A32A0BEB-D8E5-A1CF-E936-9D5F5060A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ECE8A69-9C6D-DEE9-AA28-3902A1F47F59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EDA- Data Overview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124B2094-B0F3-A52E-00FB-70C5A5E4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96391"/>
            <a:ext cx="8862552" cy="4724847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ב־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יש יותר מכונות חדשות (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YearMade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גבוה יותר).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הופיעו קטגוריות חדשות ב־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שלא קיימות ב-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</a:t>
            </a:r>
            <a:endParaRPr lang="he-IL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פתרון: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ב־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One-Hot Encoding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עם </a:t>
            </a:r>
            <a:r>
              <a:rPr lang="en-US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handle_unknown</a:t>
            </a:r>
            <a:r>
              <a:rPr lang="en-US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=ignore.</a:t>
            </a:r>
            <a:endParaRPr lang="he-IL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מגבלה: </a:t>
            </a:r>
            <a:r>
              <a:rPr lang="he-IL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המודל עדיין לא יודע ללמוד מקטגוריות חדשות לגמרי.</a:t>
            </a:r>
          </a:p>
        </p:txBody>
      </p:sp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076A394-11C8-8732-951B-45E203591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431" y="6037005"/>
            <a:ext cx="642917" cy="6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88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16B703-38E4-346D-6F61-19051EE78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F0C4CD9C-1F93-B2C3-2895-3E89C71C7FC2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BD73859-9465-6D44-56C6-1E763B5A56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5B6AAEC7-946C-9F33-282D-B48899D56465}"/>
              </a:ext>
            </a:extLst>
          </p:cNvPr>
          <p:cNvSpPr/>
          <p:nvPr/>
        </p:nvSpPr>
        <p:spPr>
          <a:xfrm>
            <a:off x="1877961" y="5756801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D2B1A09-1920-2763-4212-B0F42B8866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761466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C3E503E3-CB3E-26BF-AD2E-14325468B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B362D3BF-26F4-2CAE-3EB5-2DF1708EA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5861387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7CC3C25D-2B26-0722-7370-191BF2F4A465}"/>
              </a:ext>
            </a:extLst>
          </p:cNvPr>
          <p:cNvSpPr txBox="1"/>
          <p:nvPr/>
        </p:nvSpPr>
        <p:spPr>
          <a:xfrm>
            <a:off x="1145458" y="14574"/>
            <a:ext cx="5850192" cy="1077218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Data Cleaning &amp; Preparation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2" name="מציין מיקום תוכן 18">
            <a:extLst>
              <a:ext uri="{FF2B5EF4-FFF2-40B4-BE49-F238E27FC236}">
                <a16:creationId xmlns:a16="http://schemas.microsoft.com/office/drawing/2014/main" id="{2010F6DE-F219-BCBA-5192-65A275BE5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96" y="1279549"/>
            <a:ext cx="8678197" cy="4298902"/>
          </a:xfrm>
        </p:spPr>
        <p:txBody>
          <a:bodyPr>
            <a:normAutofit lnSpcReduction="10000"/>
          </a:bodyPr>
          <a:lstStyle/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משתנים עם &gt;90% חוסרים הוסרו (למעט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Horsepower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שיש לו חשיבות גבוהה לניבוי המחיר)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אימפוטציה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שונה לנומריים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Median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וקטגוריאליים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(Most Frequent</a:t>
            </a:r>
            <a:endParaRPr lang="he-IL"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הושלמו ערכים מתוך פיצ'רים רלבנטיים עבור כל משתנה!!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מיזוג קטגוריות נדירות והסרת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Outliers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קיצוניים (זיהוי בעזרת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Isolation Forest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יישור אחידות (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lowercase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</a:p>
          <a:p>
            <a:pPr algn="r" rtl="1"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בדיקת סוגי נתונים: נמצאו </a:t>
            </a:r>
            <a:r>
              <a:rPr lang="he-IL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אי־התאמות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בסוגי הנתונים בחלק מהעמודות (למשל </a:t>
            </a:r>
            <a:r>
              <a:rPr lang="en-US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auctioneerID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מופיע כ־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float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Train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int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ב־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Valid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(בגלל ערכי </a:t>
            </a:r>
            <a:r>
              <a:rPr lang="en-US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</a:t>
            </a:r>
            <a:r>
              <a:rPr lang="en-US" sz="20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NaN</a:t>
            </a:r>
            <a:endParaRPr lang="he-IL"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2187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3217EA-0F53-DFD2-70A4-2DBEDBDDF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4B18CB7-621F-F415-2B91-DB1402632CF0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8162B068-6EF4-668D-42BB-8D25B0D55159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06B847B-A31A-E640-C958-B8101EAF0C5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4EFD0091-B07D-6221-C5E6-82EA3BFF47F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18C69741-C7EF-9224-729D-5C1CFC57E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C5B206D7-A9B9-7EB8-0923-329E11FE7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61C2D36-C95F-DF93-22A2-B2940773AB8D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5D1A3E7B-D56C-13FA-7DC7-7A2C13F79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01703"/>
            <a:ext cx="5563888" cy="250246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A41CF38-9AB3-6B8F-16D0-FC508DB004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604170"/>
            <a:ext cx="5563888" cy="2354704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B676CB0-DC98-A6D5-468C-C62A8192409D}"/>
              </a:ext>
            </a:extLst>
          </p:cNvPr>
          <p:cNvSpPr txBox="1"/>
          <p:nvPr/>
        </p:nvSpPr>
        <p:spPr>
          <a:xfrm>
            <a:off x="5563888" y="1231720"/>
            <a:ext cx="436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F490E"/>
                </a:solidFill>
                <a:latin typeface="Amasis MT Pro Black" panose="020F0502020204030204" pitchFamily="18" charset="0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Amasis MT Pro Black" panose="020F0502020204030204" pitchFamily="18" charset="0"/>
              </a:rPr>
              <a:t> Distribution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BEDDD4D-D59D-B251-E067-2119AA221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2016" y="1600200"/>
            <a:ext cx="3534500" cy="4525963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רוב העסקאות במחירים נמוכים (עשרות אלפים)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זנב ארוך: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עסקאות נדירות של מאות אלפי דולרים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בעיה: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המודל מתבלבל מהחריגים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פתרון: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שימוש ב-</a:t>
            </a:r>
            <a:r>
              <a:rPr lang="en-US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log(</a:t>
            </a:r>
            <a:r>
              <a:rPr lang="en-US" sz="2000" b="1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0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0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התפלגות יציבה יותר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sz="20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37337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BD782F-272E-208C-BCC4-E711FA642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5151A554-7DD3-A8D8-AB65-5683FF6C8700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2BB00D56-29F0-33E4-381D-BBF5350DE70D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17D1035-2EC3-A8ED-FB4A-081D575A396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BBAC3B4-C72C-0919-7D97-C58BEA2CC83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E8687CDD-1A52-0996-4875-6C8D3BAAD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37AA1451-8C57-2399-B1C9-3F69E76B4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E1E8A00B-CE02-455D-F724-ABC1860895D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C6D34DDF-1BE0-A1DA-4318-03234CCEB178}"/>
              </a:ext>
            </a:extLst>
          </p:cNvPr>
          <p:cNvSpPr txBox="1"/>
          <p:nvPr/>
        </p:nvSpPr>
        <p:spPr>
          <a:xfrm>
            <a:off x="1396181" y="1231720"/>
            <a:ext cx="75806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התאמת מחירים לאינפלציה ובניית יעד ריאלי </a:t>
            </a:r>
            <a:r>
              <a:rPr lang="en-US" sz="2400" b="1" u="sng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  <a:endParaRPr lang="en-US" sz="2400" b="1" u="sng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3706064-FC23-8F54-3F1D-20CAD8016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123" y="1760754"/>
            <a:ext cx="7049729" cy="1857245"/>
          </a:xfrm>
        </p:spPr>
        <p:txBody>
          <a:bodyPr>
            <a:normAutofit fontScale="92500"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סטנדרטיזציה: </a:t>
            </a:r>
            <a:r>
              <a:rPr lang="en-US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saledate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בכל הקבצים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זיהוי יעד נומינלי: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→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(CPI deflation) 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אימון המודל על יעד ריאלי: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label_col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= '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'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תועלת: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הפחתת אי-יציבות בזמן ולמידת דפוסים עקביים יותר</a:t>
            </a: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B5809F5D-59B7-E92C-7AD0-FF7FB15C4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3550"/>
            <a:ext cx="4286865" cy="176006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2D77298-3935-F268-83CB-228FA13632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864" y="3693550"/>
            <a:ext cx="4857135" cy="17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8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9AAF85-141C-F986-D6A7-946FB92A6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8704D29E-1C80-4AE1-1481-C95843119B5A}"/>
              </a:ext>
            </a:extLst>
          </p:cNvPr>
          <p:cNvSpPr/>
          <p:nvPr/>
        </p:nvSpPr>
        <p:spPr>
          <a:xfrm>
            <a:off x="1651819" y="5965974"/>
            <a:ext cx="7492181" cy="897194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EA1C099D-9E5A-3C8F-E290-703992A26E98}"/>
              </a:ext>
            </a:extLst>
          </p:cNvPr>
          <p:cNvSpPr/>
          <p:nvPr/>
        </p:nvSpPr>
        <p:spPr>
          <a:xfrm>
            <a:off x="0" y="0"/>
            <a:ext cx="7266039" cy="1106367"/>
          </a:xfrm>
          <a:prstGeom prst="rect">
            <a:avLst/>
          </a:prstGeom>
          <a:solidFill>
            <a:srgbClr val="3F49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תמונה 4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CA49DE9-4E8B-9A50-DE33-9FFFD0B444F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7138219" y="1"/>
            <a:ext cx="2005780" cy="110636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8" name="תמונה 7" descr="תמונה שמכילה צילום מסך, טקסט, פתית שלג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B362937-EF9E-EE8D-E163-390D8F3AE9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29000"/>
                    </a14:imgEffect>
                  </a14:imgLayer>
                </a14:imgProps>
              </a:ext>
            </a:extLst>
          </a:blip>
          <a:srcRect l="8345" t="18880" r="3166"/>
          <a:stretch>
            <a:fillRect/>
          </a:stretch>
        </p:blipFill>
        <p:spPr>
          <a:xfrm>
            <a:off x="0" y="5956706"/>
            <a:ext cx="1651819" cy="91112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</p:pic>
      <p:pic>
        <p:nvPicPr>
          <p:cNvPr id="1026" name="Picture 2" descr="Neural network - Free networking icons">
            <a:extLst>
              <a:ext uri="{FF2B5EF4-FFF2-40B4-BE49-F238E27FC236}">
                <a16:creationId xmlns:a16="http://schemas.microsoft.com/office/drawing/2014/main" id="{533FBA8C-46E6-0C6F-83C2-C6041D6DC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" y="93406"/>
            <a:ext cx="897194" cy="89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Neural network - Free networking icons">
            <a:extLst>
              <a:ext uri="{FF2B5EF4-FFF2-40B4-BE49-F238E27FC236}">
                <a16:creationId xmlns:a16="http://schemas.microsoft.com/office/drawing/2014/main" id="{1506EBC3-B570-63E9-E234-1A79ED172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BF6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412" y="6107193"/>
            <a:ext cx="651388" cy="6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67A4255E-3C14-5D6F-C7FE-C299406FDD00}"/>
              </a:ext>
            </a:extLst>
          </p:cNvPr>
          <p:cNvSpPr txBox="1"/>
          <p:nvPr/>
        </p:nvSpPr>
        <p:spPr>
          <a:xfrm>
            <a:off x="1145458" y="260795"/>
            <a:ext cx="585019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masis MT Pro Black" panose="020F0502020204030204" pitchFamily="18" charset="0"/>
              </a:rPr>
              <a:t>Feature Engineering</a:t>
            </a:r>
            <a:endParaRPr lang="he-IL" sz="3200" dirty="0">
              <a:solidFill>
                <a:schemeClr val="bg2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F794013-E043-05BA-18DF-5D01D148D3A4}"/>
              </a:ext>
            </a:extLst>
          </p:cNvPr>
          <p:cNvSpPr txBox="1"/>
          <p:nvPr/>
        </p:nvSpPr>
        <p:spPr>
          <a:xfrm>
            <a:off x="1396181" y="1231720"/>
            <a:ext cx="75806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התאמת מחירים לאינפלציה ובניית יעד ריאלי </a:t>
            </a:r>
            <a:r>
              <a:rPr lang="en-US" sz="2400" b="1" u="sng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</a:t>
            </a:r>
            <a:r>
              <a:rPr lang="he-IL" sz="2400" b="1" u="sng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  <a:endParaRPr lang="en-US" sz="2400" b="1" u="sng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B9B1E93-3C7D-8656-2C21-1AE8C3E81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123" y="1760754"/>
            <a:ext cx="7049729" cy="1857245"/>
          </a:xfrm>
        </p:spPr>
        <p:txBody>
          <a:bodyPr>
            <a:normAutofit fontScale="92500"/>
          </a:bodyPr>
          <a:lstStyle/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סטנדרטיזציה: </a:t>
            </a:r>
            <a:r>
              <a:rPr lang="en-US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saledate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בכל הקבצים</a:t>
            </a: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זיהוי יעד נומינלי: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SalePrice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→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(CPI deflation) 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אימון המודל על יעד ריאלי: 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label_col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= '</a:t>
            </a:r>
            <a:r>
              <a:rPr lang="en-US" sz="2400" dirty="0" err="1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BasePrice</a:t>
            </a:r>
            <a:r>
              <a:rPr lang="en-US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'</a:t>
            </a:r>
            <a:endParaRPr lang="he-IL"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b="1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תועלת: </a:t>
            </a:r>
            <a:r>
              <a:rPr lang="he-IL" sz="2400" dirty="0">
                <a:solidFill>
                  <a:srgbClr val="3F490E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הפחתת אי-יציבות בזמן ולמידת דפוסים עקביים יותר</a:t>
            </a:r>
            <a:endParaRPr sz="2400" dirty="0">
              <a:solidFill>
                <a:srgbClr val="3F490E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43749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589</Words>
  <Application>Microsoft Office PowerPoint</Application>
  <PresentationFormat>‫הצגה על המסך (4:3)</PresentationFormat>
  <Paragraphs>93</Paragraphs>
  <Slides>16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4" baseType="lpstr">
      <vt:lpstr>Amasis MT Pro Black</vt:lpstr>
      <vt:lpstr>Aptos</vt:lpstr>
      <vt:lpstr>Arial</vt:lpstr>
      <vt:lpstr>Calibri</vt:lpstr>
      <vt:lpstr>David</vt:lpstr>
      <vt:lpstr>Inter</vt:lpstr>
      <vt:lpstr>Wingdings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zohar sharvit</cp:lastModifiedBy>
  <cp:revision>7</cp:revision>
  <dcterms:created xsi:type="dcterms:W3CDTF">2013-01-27T09:14:16Z</dcterms:created>
  <dcterms:modified xsi:type="dcterms:W3CDTF">2025-09-03T13:36:22Z</dcterms:modified>
  <cp:category/>
</cp:coreProperties>
</file>

<file path=docProps/thumbnail.jpeg>
</file>